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5" r:id="rId2"/>
    <p:sldId id="319" r:id="rId3"/>
    <p:sldId id="299" r:id="rId4"/>
    <p:sldId id="317" r:id="rId5"/>
    <p:sldId id="322" r:id="rId6"/>
    <p:sldId id="290" r:id="rId7"/>
    <p:sldId id="327" r:id="rId8"/>
    <p:sldId id="323" r:id="rId9"/>
    <p:sldId id="324" r:id="rId10"/>
    <p:sldId id="325" r:id="rId11"/>
    <p:sldId id="326" r:id="rId12"/>
    <p:sldId id="316" r:id="rId13"/>
    <p:sldId id="318" r:id="rId14"/>
    <p:sldId id="315" r:id="rId15"/>
    <p:sldId id="291" r:id="rId16"/>
    <p:sldId id="300" r:id="rId17"/>
    <p:sldId id="294" r:id="rId18"/>
    <p:sldId id="302" r:id="rId19"/>
    <p:sldId id="304" r:id="rId20"/>
    <p:sldId id="305" r:id="rId21"/>
    <p:sldId id="292" r:id="rId22"/>
    <p:sldId id="310" r:id="rId23"/>
    <p:sldId id="311" r:id="rId24"/>
    <p:sldId id="306" r:id="rId25"/>
    <p:sldId id="309" r:id="rId26"/>
    <p:sldId id="307" r:id="rId27"/>
    <p:sldId id="312" r:id="rId28"/>
    <p:sldId id="308" r:id="rId29"/>
    <p:sldId id="313" r:id="rId30"/>
    <p:sldId id="320" r:id="rId31"/>
    <p:sldId id="321" r:id="rId32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35"/>
    </p:embeddedFont>
    <p:embeddedFont>
      <p:font typeface="Euphemia" panose="020B0503040102020104" pitchFamily="34" charset="0"/>
      <p:regular r:id="rId36"/>
    </p:embeddedFont>
    <p:embeddedFont>
      <p:font typeface="210 맨발의청춘 L" panose="0202060302010102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581" autoAdjust="0"/>
  </p:normalViewPr>
  <p:slideViewPr>
    <p:cSldViewPr>
      <p:cViewPr>
        <p:scale>
          <a:sx n="66" d="100"/>
          <a:sy n="66" d="100"/>
        </p:scale>
        <p:origin x="2256" y="76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2017-12-11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2017-12-11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게임을 한눈에 설명해줄 그림</a:t>
            </a:r>
            <a:endParaRPr lang="en-US" altLang="ko-KR" noProof="0" dirty="0"/>
          </a:p>
          <a:p>
            <a:r>
              <a:rPr lang="ko-KR" altLang="en-US" noProof="0" dirty="0"/>
              <a:t>동물과 사람이 싸우는 그림</a:t>
            </a:r>
            <a:r>
              <a:rPr lang="en-US" altLang="ko-KR" noProof="0" dirty="0"/>
              <a:t>(?)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스케일 </a:t>
            </a:r>
            <a:r>
              <a:rPr lang="en-US" altLang="ko-KR" noProof="0" dirty="0"/>
              <a:t>-&gt; </a:t>
            </a:r>
            <a:r>
              <a:rPr lang="ko-KR" altLang="en-US" noProof="0" dirty="0"/>
              <a:t>캐릭터의 영역을 의미한다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단위 기입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536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개발 도구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0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https://playbattlegrounds.com/main.pu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19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9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Photon Server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EFE8209A-A4D2-4C04-A5B1-04321EF5AD9B}" type="datetime1">
              <a:rPr lang="ko-KR" altLang="en-US" smtClean="0"/>
              <a:pPr/>
              <a:t>2017-12-11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A2AEB39-0805-41A2-BBD8-647580F2D7FB}" type="datetime1">
              <a:rPr lang="ko-KR" altLang="en-US" smtClean="0"/>
              <a:pPr algn="r"/>
              <a:t>2017-12-11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6C36BC35-8513-4F02-96BF-2F129C2D5E36}" type="datetime1">
              <a:rPr lang="ko-KR" altLang="en-US" smtClean="0"/>
              <a:pPr/>
              <a:t>2017-12-11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8544213-E167-435A-A573-71C9F0930021}" type="datetime1">
              <a:rPr lang="ko-KR" altLang="en-US" smtClean="0"/>
              <a:pPr algn="r"/>
              <a:t>2017-12-11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04A8507-5A80-4F0A-9F04-47007E708D92}" type="datetime1">
              <a:rPr lang="ko-KR" altLang="en-US" smtClean="0"/>
              <a:pPr algn="r"/>
              <a:t>2017-12-11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C6EC088-61DC-4A4C-A735-CC99925A0671}" type="datetime1">
              <a:rPr lang="ko-KR" altLang="en-US" smtClean="0"/>
              <a:pPr algn="r"/>
              <a:t>2017-12-11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9999BF8D-0F63-4FDE-A577-92750A1B8B6A}" type="datetime1">
              <a:rPr lang="ko-KR" altLang="en-US" smtClean="0"/>
              <a:pPr/>
              <a:t>2017-12-11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2CEF654-86B1-42F5-B71F-45AF076837C9}" type="datetime1">
              <a:rPr lang="ko-KR" altLang="en-US" smtClean="0"/>
              <a:pPr/>
              <a:t>2017-12-11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894F3FF-91AA-48F0-AA04-5EA42BA762A7}" type="datetime1">
              <a:rPr lang="ko-KR" altLang="en-US" smtClean="0"/>
              <a:pPr algn="r"/>
              <a:t>2017-12-11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1530416-5C45-4731-99F2-048FDBC55BB8}" type="datetime1">
              <a:rPr lang="ko-KR" altLang="en-US" smtClean="0"/>
              <a:pPr algn="r"/>
              <a:t>2017-12-11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0232200F-74D4-4116-A878-541954BDF0AE}" type="datetime1">
              <a:rPr lang="ko-KR" altLang="en-US" smtClean="0"/>
              <a:pPr/>
              <a:t>2017-12-11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369694-0C97-4929-A059-EE3841775F20}" type="datetime1">
              <a:rPr lang="ko-KR" altLang="en-US" smtClean="0"/>
              <a:pPr/>
              <a:t>2017-12-11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FE9BF311-B92B-4330-A1AF-3A996E7479A2}" type="datetime1">
              <a:rPr lang="ko-KR" altLang="en-US" smtClean="0"/>
              <a:pPr algn="r"/>
              <a:t>2017-12-11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&amp;ehk=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&amp;ehk=sS1HLOFcB7I0I24FOAtNvQ&amp;r=0&amp;pid=OfficeInsert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dirty="0">
                <a:latin typeface="+mn-ea"/>
                <a:ea typeface="+mn-ea"/>
              </a:rPr>
              <a:t>총 소리</a:t>
            </a:r>
            <a:endParaRPr lang="en-US" altLang="ko-KR" sz="26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맵 의 전체를 미니 맵 </a:t>
            </a:r>
            <a:r>
              <a:rPr lang="ko-KR" altLang="en-US" sz="2200" dirty="0" err="1">
                <a:latin typeface="+mn-ea"/>
                <a:ea typeface="+mn-ea"/>
              </a:rPr>
              <a:t>으로</a:t>
            </a:r>
            <a:r>
              <a:rPr lang="ko-KR" altLang="en-US" sz="2200" dirty="0">
                <a:latin typeface="+mn-ea"/>
                <a:ea typeface="+mn-ea"/>
              </a:rPr>
              <a:t> 볼 수 있으며 총을 발포하게 되면 미니 맵 에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상대방의 위치정보가 표기가 되며 이 정보를 이용해 상대를 속이거나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상대방을 공략할 수 있는 전략적인 요소가 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2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dirty="0">
                <a:latin typeface="+mn-ea"/>
                <a:ea typeface="+mn-ea"/>
              </a:rPr>
              <a:t>동물 오브젝트</a:t>
            </a:r>
            <a:endParaRPr lang="en-US" altLang="ko-KR" sz="26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허기를 해결하기 위해서는 플레이어는 동물을 사냥해야만 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  <a:endParaRPr lang="en-US" altLang="ko-KR" sz="20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동물을 사냥하기 위해서는 총을 사용하게 될 것이고 </a:t>
            </a: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2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자신의 위치 또한 적에게 들통나게 되며 게임의 긴장감을 증진시킨다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000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플레이어는 일정시간마다 허기가 소모가 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채우지 않을 시 </a:t>
            </a:r>
            <a:r>
              <a:rPr lang="ko-KR" altLang="en-US" sz="2000" dirty="0">
                <a:solidFill>
                  <a:schemeClr val="accent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유도한다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허기가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허기라는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dirty="0">
                <a:solidFill>
                  <a:srgbClr val="FFC000"/>
                </a:solidFill>
              </a:rPr>
              <a:t>오브젝트와 지형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중립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,…)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무기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강력한 무기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3052264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타 게임과의 비교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15397" y="3108206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98382" y="2877525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468224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46149" y="4489130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599573" y="3362138"/>
            <a:ext cx="498809" cy="832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615742" y="4973743"/>
            <a:ext cx="430407" cy="45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07485" y="2351893"/>
            <a:ext cx="3595153" cy="1010245"/>
            <a:chOff x="3344703" y="2325611"/>
            <a:chExt cx="3595153" cy="101024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44703" y="3081924"/>
              <a:ext cx="3595153" cy="253932"/>
            </a:xfrm>
            <a:prstGeom prst="curvedConnector4">
              <a:avLst>
                <a:gd name="adj1" fmla="val -6359"/>
                <a:gd name="adj2" fmla="val 2808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693375" y="2325611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987858"/>
            <a:ext cx="3526751" cy="985885"/>
            <a:chOff x="3293905" y="3961576"/>
            <a:chExt cx="3526751" cy="985885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4655960"/>
              <a:ext cx="3526751" cy="291501"/>
            </a:xfrm>
            <a:prstGeom prst="curvedConnector4">
              <a:avLst>
                <a:gd name="adj1" fmla="val -6482"/>
                <a:gd name="adj2" fmla="val 244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230252" y="396157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445433"/>
            <a:ext cx="825644" cy="72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189753" y="4168619"/>
            <a:ext cx="841813" cy="850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402638" y="3362138"/>
            <a:ext cx="997618" cy="776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50405" y="4138389"/>
            <a:ext cx="1049851" cy="835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34422" y="341502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518601" y="422373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생동감 있는 캐릭터의 움직임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)on/off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총소리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스코어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컨텐츠 고안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16" y="1079573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데이터베이스 연동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00706" y="3645024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952304"/>
              </p:ext>
            </p:extLst>
          </p:nvPr>
        </p:nvGraphicFramePr>
        <p:xfrm>
          <a:off x="2279576" y="2132856"/>
          <a:ext cx="7106894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AI,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맵툴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 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494624"/>
              </p:ext>
            </p:extLst>
          </p:nvPr>
        </p:nvGraphicFramePr>
        <p:xfrm>
          <a:off x="839416" y="1118356"/>
          <a:ext cx="10830573" cy="5383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54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쉐이더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baseline="0" dirty="0" err="1">
                          <a:latin typeface="+mj-ea"/>
                          <a:ea typeface="+mj-ea"/>
                        </a:rPr>
                        <a:t>툴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3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애니메이션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83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네트워크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30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서버 동기화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1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AI </a:t>
                      </a: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및 </a:t>
                      </a:r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콘텐츠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4B5941-3F37-4C93-8DFE-187FB675B907}"/>
              </a:ext>
            </a:extLst>
          </p:cNvPr>
          <p:cNvSpPr/>
          <p:nvPr/>
        </p:nvSpPr>
        <p:spPr>
          <a:xfrm>
            <a:off x="3340071" y="3174965"/>
            <a:ext cx="4483081" cy="202073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156D240-EC45-4860-8111-14550B84F3E5}"/>
              </a:ext>
            </a:extLst>
          </p:cNvPr>
          <p:cNvSpPr/>
          <p:nvPr/>
        </p:nvSpPr>
        <p:spPr>
          <a:xfrm>
            <a:off x="2222437" y="2670663"/>
            <a:ext cx="3152019" cy="15676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7D6363B4-61DF-4CC3-B78F-EE4BB0E01A37}"/>
              </a:ext>
            </a:extLst>
          </p:cNvPr>
          <p:cNvSpPr/>
          <p:nvPr/>
        </p:nvSpPr>
        <p:spPr>
          <a:xfrm>
            <a:off x="2221272" y="2874062"/>
            <a:ext cx="3153185" cy="1398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0D2D08B4-39A6-4D30-BB74-6C6D67EB0B72}"/>
              </a:ext>
            </a:extLst>
          </p:cNvPr>
          <p:cNvSpPr/>
          <p:nvPr/>
        </p:nvSpPr>
        <p:spPr>
          <a:xfrm>
            <a:off x="4564857" y="1927626"/>
            <a:ext cx="2251223" cy="2038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147E2305-A996-4073-A7AC-8B3899F5EA11}"/>
              </a:ext>
            </a:extLst>
          </p:cNvPr>
          <p:cNvSpPr/>
          <p:nvPr/>
        </p:nvSpPr>
        <p:spPr>
          <a:xfrm>
            <a:off x="2221272" y="4024565"/>
            <a:ext cx="3984353" cy="2511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28">
            <a:extLst>
              <a:ext uri="{FF2B5EF4-FFF2-40B4-BE49-F238E27FC236}">
                <a16:creationId xmlns:a16="http://schemas.microsoft.com/office/drawing/2014/main" id="{36DBB8AF-FB23-4D12-9174-1EDAFBFED799}"/>
              </a:ext>
            </a:extLst>
          </p:cNvPr>
          <p:cNvSpPr/>
          <p:nvPr/>
        </p:nvSpPr>
        <p:spPr>
          <a:xfrm>
            <a:off x="3402300" y="4609973"/>
            <a:ext cx="3341772" cy="28688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9">
            <a:extLst>
              <a:ext uri="{FF2B5EF4-FFF2-40B4-BE49-F238E27FC236}">
                <a16:creationId xmlns:a16="http://schemas.microsoft.com/office/drawing/2014/main" id="{F4B859FA-B9EA-4932-90E1-CF00FA17E322}"/>
              </a:ext>
            </a:extLst>
          </p:cNvPr>
          <p:cNvSpPr/>
          <p:nvPr/>
        </p:nvSpPr>
        <p:spPr>
          <a:xfrm>
            <a:off x="5688485" y="5202990"/>
            <a:ext cx="2169573" cy="12277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EA6497F-01F5-44E4-BF22-8FAC43CDF10F}"/>
              </a:ext>
            </a:extLst>
          </p:cNvPr>
          <p:cNvSpPr/>
          <p:nvPr/>
        </p:nvSpPr>
        <p:spPr>
          <a:xfrm>
            <a:off x="4574538" y="5587840"/>
            <a:ext cx="4483081" cy="2298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3E435ED-1227-42E4-873C-199FC378F697}"/>
              </a:ext>
            </a:extLst>
          </p:cNvPr>
          <p:cNvSpPr/>
          <p:nvPr/>
        </p:nvSpPr>
        <p:spPr>
          <a:xfrm>
            <a:off x="5726827" y="6073683"/>
            <a:ext cx="3152019" cy="15676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76516916-F2DB-471F-AB71-AE1C4A3E7F48}"/>
              </a:ext>
            </a:extLst>
          </p:cNvPr>
          <p:cNvSpPr/>
          <p:nvPr/>
        </p:nvSpPr>
        <p:spPr>
          <a:xfrm>
            <a:off x="7302837" y="6278571"/>
            <a:ext cx="3153185" cy="1398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AAFE89D-1B2A-4378-8905-74FD6042CB60}"/>
              </a:ext>
            </a:extLst>
          </p:cNvPr>
          <p:cNvSpPr/>
          <p:nvPr/>
        </p:nvSpPr>
        <p:spPr>
          <a:xfrm>
            <a:off x="5693323" y="5376562"/>
            <a:ext cx="2164735" cy="136542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id="{94456454-ADA0-4054-A304-981A0406B76A}"/>
              </a:ext>
            </a:extLst>
          </p:cNvPr>
          <p:cNvSpPr/>
          <p:nvPr/>
        </p:nvSpPr>
        <p:spPr>
          <a:xfrm>
            <a:off x="7050206" y="1555710"/>
            <a:ext cx="3069386" cy="2298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id="{ECB712ED-E199-4CB4-938B-5DF2B7F4EA1B}"/>
              </a:ext>
            </a:extLst>
          </p:cNvPr>
          <p:cNvSpPr/>
          <p:nvPr/>
        </p:nvSpPr>
        <p:spPr>
          <a:xfrm>
            <a:off x="6271453" y="2287645"/>
            <a:ext cx="1089253" cy="21180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EB18BF9-A210-41DD-8E98-8C558134A17C}"/>
              </a:ext>
            </a:extLst>
          </p:cNvPr>
          <p:cNvSpPr/>
          <p:nvPr/>
        </p:nvSpPr>
        <p:spPr>
          <a:xfrm>
            <a:off x="8106114" y="3541572"/>
            <a:ext cx="2377603" cy="22989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5B44FC7-E97C-4776-B001-5CF9B2889588}"/>
              </a:ext>
            </a:extLst>
          </p:cNvPr>
          <p:cNvGrpSpPr/>
          <p:nvPr/>
        </p:nvGrpSpPr>
        <p:grpSpPr>
          <a:xfrm>
            <a:off x="7858058" y="584042"/>
            <a:ext cx="3811931" cy="428079"/>
            <a:chOff x="6600056" y="1457371"/>
            <a:chExt cx="3811931" cy="4280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2517C4-A997-4C59-B0EF-EF2B0E035C00}"/>
                </a:ext>
              </a:extLst>
            </p:cNvPr>
            <p:cNvSpPr/>
            <p:nvPr/>
          </p:nvSpPr>
          <p:spPr>
            <a:xfrm>
              <a:off x="6600056" y="1516118"/>
              <a:ext cx="33730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CC62716A-F4F9-4FD2-AE20-26FBA71AAD5B}"/>
                </a:ext>
              </a:extLst>
            </p:cNvPr>
            <p:cNvSpPr/>
            <p:nvPr/>
          </p:nvSpPr>
          <p:spPr>
            <a:xfrm>
              <a:off x="7326897" y="1457371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id="{23B7AEF8-068F-464F-BBA4-76729CD8422A}"/>
                </a:ext>
              </a:extLst>
            </p:cNvPr>
            <p:cNvSpPr/>
            <p:nvPr/>
          </p:nvSpPr>
          <p:spPr>
            <a:xfrm>
              <a:off x="8659045" y="1457371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2B662F5F-2B98-4983-B9D8-71EE4EDDF7F3}"/>
                </a:ext>
              </a:extLst>
            </p:cNvPr>
            <p:cNvSpPr/>
            <p:nvPr/>
          </p:nvSpPr>
          <p:spPr>
            <a:xfrm>
              <a:off x="9845317" y="1457371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활용한 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B7A9-7965-4E94-B4F8-4F5369C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AA659-C27D-44D7-B8C2-14EA980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엔진과 서버</a:t>
            </a: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그래픽 툴의 기능 숙달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FPS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 시스템 구현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프로젝트 경험을 통한 의사소통 능력 증진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9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 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타 게임과의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7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9D7482-D8C2-47FC-A38D-9B5909B5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026" y="1870154"/>
            <a:ext cx="5839948" cy="4379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>
                <a:latin typeface="+mn-ea"/>
                <a:ea typeface="+mn-ea"/>
              </a:rPr>
              <a:t>플레이어들의 전투 유도 방법</a:t>
            </a:r>
            <a:endParaRPr lang="en-US" altLang="ko-KR" sz="3200" dirty="0">
              <a:latin typeface="+mn-ea"/>
              <a:ea typeface="+mn-ea"/>
            </a:endParaRPr>
          </a:p>
          <a:p>
            <a:pPr lvl="1"/>
            <a:endParaRPr lang="en-US" altLang="ko-KR" sz="3000" dirty="0">
              <a:latin typeface="+mn-ea"/>
              <a:ea typeface="+mn-ea"/>
            </a:endParaRPr>
          </a:p>
          <a:p>
            <a:pPr lvl="1"/>
            <a:r>
              <a:rPr lang="ko-KR" altLang="en-US" sz="2400" dirty="0">
                <a:latin typeface="+mn-ea"/>
                <a:ea typeface="+mn-ea"/>
              </a:rPr>
              <a:t>배틀 그라운드 </a:t>
            </a:r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시간마다 좁아지는 자기장</a:t>
            </a:r>
            <a:endParaRPr lang="en-US" altLang="ko-KR" sz="2200" dirty="0"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일정 시간</a:t>
            </a:r>
            <a:r>
              <a:rPr lang="en-US" altLang="ko-KR" sz="2200" dirty="0">
                <a:latin typeface="+mn-ea"/>
                <a:ea typeface="+mn-ea"/>
              </a:rPr>
              <a:t>, </a:t>
            </a:r>
            <a:r>
              <a:rPr lang="ko-KR" altLang="en-US" sz="2200" dirty="0">
                <a:latin typeface="+mn-ea"/>
                <a:ea typeface="+mn-ea"/>
              </a:rPr>
              <a:t>활동 마다 소모되는 허기를 해결하기 위해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동물 오브젝트를 사냥하며 전장을 좁혀간다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2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2249</TotalTime>
  <Words>910</Words>
  <Application>Microsoft Office PowerPoint</Application>
  <PresentationFormat>와이드스크린</PresentationFormat>
  <Paragraphs>279</Paragraphs>
  <Slides>31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210 맨발의청춘 B</vt:lpstr>
      <vt:lpstr>Euphemia</vt:lpstr>
      <vt:lpstr>210 맨발의청춘 L</vt:lpstr>
      <vt:lpstr>맑은 고딕</vt:lpstr>
      <vt:lpstr>맑은 고딕</vt:lpstr>
      <vt:lpstr>Arial</vt:lpstr>
      <vt:lpstr>Wingdings</vt:lpstr>
      <vt:lpstr>줄무늬 디자인 파란색 16 x 9</vt:lpstr>
      <vt:lpstr>Man in the Wild</vt:lpstr>
      <vt:lpstr>목차</vt:lpstr>
      <vt:lpstr>게임 소개</vt:lpstr>
      <vt:lpstr>연구 목적</vt:lpstr>
      <vt:lpstr>중점 연구 분석</vt:lpstr>
      <vt:lpstr>게임 소개</vt:lpstr>
      <vt:lpstr>타 게임과의 비교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개발 환경</vt:lpstr>
      <vt:lpstr>게임 특징</vt:lpstr>
      <vt:lpstr>게임 특징</vt:lpstr>
      <vt:lpstr>게임 배경</vt:lpstr>
      <vt:lpstr>플레이어</vt:lpstr>
      <vt:lpstr>맵</vt:lpstr>
      <vt:lpstr>중립 오브젝트</vt:lpstr>
      <vt:lpstr>아이템</vt:lpstr>
      <vt:lpstr>게임 플레이</vt:lpstr>
      <vt:lpstr>예상 게임플레이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박병근</cp:lastModifiedBy>
  <cp:revision>104</cp:revision>
  <dcterms:created xsi:type="dcterms:W3CDTF">2017-11-22T07:27:05Z</dcterms:created>
  <dcterms:modified xsi:type="dcterms:W3CDTF">2017-12-11T14:41:05Z</dcterms:modified>
</cp:coreProperties>
</file>